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75" r:id="rId2"/>
    <p:sldMasterId id="2147483688" r:id="rId3"/>
    <p:sldMasterId id="2147483703" r:id="rId4"/>
    <p:sldMasterId id="2147483704" r:id="rId5"/>
    <p:sldMasterId id="2147483706" r:id="rId6"/>
    <p:sldMasterId id="2147483708" r:id="rId7"/>
    <p:sldMasterId id="2147483710" r:id="rId8"/>
    <p:sldMasterId id="2147483712" r:id="rId9"/>
  </p:sldMasterIdLst>
  <p:notesMasterIdLst>
    <p:notesMasterId r:id="rId19"/>
  </p:notesMasterIdLst>
  <p:handoutMasterIdLst>
    <p:handoutMasterId r:id="rId20"/>
  </p:handoutMasterIdLst>
  <p:sldIdLst>
    <p:sldId id="395" r:id="rId10"/>
    <p:sldId id="378" r:id="rId11"/>
    <p:sldId id="396" r:id="rId12"/>
    <p:sldId id="389" r:id="rId13"/>
    <p:sldId id="397" r:id="rId14"/>
    <p:sldId id="398" r:id="rId15"/>
    <p:sldId id="399" r:id="rId16"/>
    <p:sldId id="391" r:id="rId17"/>
    <p:sldId id="39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003B49"/>
    <a:srgbClr val="005F83"/>
    <a:srgbClr val="0A0AA6"/>
    <a:srgbClr val="B2B4B2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65971" autoAdjust="0"/>
  </p:normalViewPr>
  <p:slideViewPr>
    <p:cSldViewPr snapToGrid="0" snapToObjects="1" showGuides="1">
      <p:cViewPr varScale="1">
        <p:scale>
          <a:sx n="58" d="100"/>
          <a:sy n="58" d="100"/>
        </p:scale>
        <p:origin x="1546" y="48"/>
      </p:cViewPr>
      <p:guideLst>
        <p:guide orient="horz" pos="2112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AD45B-D55B-416C-938F-6E117D78AE10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66E6F-1E71-40F1-A2D2-2FDF91F15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5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Misconception:</a:t>
            </a:r>
            <a:r>
              <a:rPr lang="en-US" baseline="0" dirty="0" smtClean="0"/>
              <a:t> </a:t>
            </a:r>
            <a:r>
              <a:rPr lang="en-US" dirty="0" smtClean="0"/>
              <a:t>That adding a fall break would necessitate extending the end of the semester by a week. That is ill-advised, as it would leave inadequate time for administrative “rollover” between the two semesters and would reverse a change enacted in Spring 2013.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28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67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03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3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47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7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35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43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35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07003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183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95863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88192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98213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4166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0453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8142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edighs@mst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0790" y="2390874"/>
            <a:ext cx="8184662" cy="2673790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The Public Occasions Committee moves that </a:t>
            </a:r>
            <a:r>
              <a:rPr lang="en-US" dirty="0">
                <a:latin typeface="Orgon Slab Medium"/>
                <a:cs typeface="Orgon Slab Medium"/>
              </a:rPr>
              <a:t>Saturday, October </a:t>
            </a:r>
            <a:r>
              <a:rPr lang="en-US" dirty="0" smtClean="0">
                <a:latin typeface="Orgon Slab Medium"/>
                <a:cs typeface="Orgon Slab Medium"/>
              </a:rPr>
              <a:t>5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be adopted as the date of the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2019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Homecoming celebration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Occasions Committee Report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5000" y="6458635"/>
            <a:ext cx="6718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Presented to Faculty Senate on </a:t>
            </a: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November 13, </a:t>
            </a:r>
            <a:r>
              <a:rPr lang="en-US" sz="12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2018.</a:t>
            </a:r>
          </a:p>
        </p:txBody>
      </p:sp>
    </p:spTree>
    <p:extLst>
      <p:ext uri="{BB962C8B-B14F-4D97-AF65-F5344CB8AC3E}">
        <p14:creationId xmlns:p14="http://schemas.microsoft.com/office/powerpoint/2010/main" val="413538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0790" y="2390873"/>
            <a:ext cx="8184662" cy="4067761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Charge to committee: To investigate the possibility of adding a fall break before Thanksgiving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  <a:p>
            <a:pPr algn="just"/>
            <a:r>
              <a:rPr lang="en-US" dirty="0" smtClean="0"/>
              <a:t>Status: </a:t>
            </a:r>
          </a:p>
          <a:p>
            <a:pPr lvl="1" algn="just"/>
            <a:r>
              <a:rPr lang="en-US" dirty="0" smtClean="0"/>
              <a:t>The matter </a:t>
            </a:r>
            <a:r>
              <a:rPr lang="en-US" dirty="0" smtClean="0"/>
              <a:t>has been</a:t>
            </a:r>
            <a:r>
              <a:rPr lang="en-US" dirty="0" smtClean="0"/>
              <a:t> </a:t>
            </a:r>
            <a:r>
              <a:rPr lang="en-US" dirty="0" smtClean="0"/>
              <a:t>discussed at the September </a:t>
            </a:r>
            <a:r>
              <a:rPr lang="en-US" dirty="0" smtClean="0"/>
              <a:t>and October Senate meetings.</a:t>
            </a:r>
            <a:endParaRPr lang="en-US" dirty="0" smtClean="0"/>
          </a:p>
          <a:p>
            <a:pPr lvl="1" algn="just"/>
            <a:r>
              <a:rPr lang="en-US" dirty="0" smtClean="0"/>
              <a:t>The committee has concluded that we can add a two-day break to the fall semester and remain in compliance with CRR 20.140. We are in favor of adding this break.</a:t>
            </a:r>
            <a:endParaRPr lang="en-US" dirty="0" smtClean="0"/>
          </a:p>
          <a:p>
            <a:pPr lvl="1" algn="just"/>
            <a:r>
              <a:rPr lang="en-US" dirty="0" smtClean="0"/>
              <a:t>Several stakeholders </a:t>
            </a:r>
            <a:r>
              <a:rPr lang="en-US" dirty="0" smtClean="0"/>
              <a:t>have been consulted. </a:t>
            </a:r>
            <a:r>
              <a:rPr lang="en-US" dirty="0" smtClean="0"/>
              <a:t>Most are in favor.</a:t>
            </a:r>
          </a:p>
          <a:p>
            <a:pPr lvl="1" algn="just"/>
            <a:r>
              <a:rPr lang="en-US" dirty="0" smtClean="0"/>
              <a:t>Academic departments are yet to be consulted. </a:t>
            </a:r>
            <a:endParaRPr lang="en-US" dirty="0" smtClean="0"/>
          </a:p>
          <a:p>
            <a:pPr lvl="1" algn="just"/>
            <a:r>
              <a:rPr lang="en-US" dirty="0" smtClean="0"/>
              <a:t>The timing of the break is yet to be determined. </a:t>
            </a:r>
            <a:endParaRPr lang="en-US" dirty="0" smtClean="0"/>
          </a:p>
          <a:p>
            <a:pPr lvl="1" algn="just"/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Occasions Committee Report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5000" y="6458635"/>
            <a:ext cx="6718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Presented to Faculty Senate on </a:t>
            </a:r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November 13, </a:t>
            </a:r>
            <a:r>
              <a:rPr lang="en-US" sz="1200" dirty="0">
                <a:solidFill>
                  <a:schemeClr val="accent4">
                    <a:lumMod val="10000"/>
                  </a:schemeClr>
                </a:solidFill>
                <a:latin typeface="Orgon Slab" panose="02000503000000020004" pitchFamily="50" charset="0"/>
              </a:rPr>
              <a:t>2018.</a:t>
            </a:r>
          </a:p>
        </p:txBody>
      </p:sp>
    </p:spTree>
    <p:extLst>
      <p:ext uri="{BB962C8B-B14F-4D97-AF65-F5344CB8AC3E}">
        <p14:creationId xmlns:p14="http://schemas.microsoft.com/office/powerpoint/2010/main" val="2768419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0790" y="2427820"/>
            <a:ext cx="7858510" cy="267379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Office of the Registrar</a:t>
            </a:r>
          </a:p>
          <a:p>
            <a:pPr algn="just"/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Rules, Procedure, and Agenda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RP&amp;A)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committee</a:t>
            </a:r>
          </a:p>
          <a:p>
            <a:pPr algn="just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Academic Freedom and Standards committee</a:t>
            </a: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Student Affairs committee</a:t>
            </a:r>
          </a:p>
          <a:p>
            <a:pPr algn="just"/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Student Council</a:t>
            </a:r>
          </a:p>
          <a:p>
            <a:pPr algn="just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Graduate Student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Council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10790" y="1790003"/>
            <a:ext cx="8184662" cy="53409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Entities Consulted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331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0790" y="2308552"/>
            <a:ext cx="8447680" cy="3896780"/>
          </a:xfrm>
        </p:spPr>
        <p:txBody>
          <a:bodyPr/>
          <a:lstStyle/>
          <a:p>
            <a:pPr lvl="0" fontAlgn="base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dding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a break with a day in each meeting pattern group would be acceptable for the fall semester.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It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would align with our spring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semester with respect to the number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of days in session. </a:t>
            </a: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lvl="0" fontAlgn="base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It is suggested that we do not include a Monday in the break, because we already lose one to Labor Day.  </a:t>
            </a:r>
          </a:p>
          <a:p>
            <a:pPr lvl="0" fontAlgn="base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Having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it on a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Tuesday and Wednesday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for career fair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should be discussed by the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faculty teaching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labs.</a:t>
            </a:r>
          </a:p>
          <a:p>
            <a:pPr lvl="0" fontAlgn="base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Reminder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that October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includes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mid-terms and advising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and canceling two days of class could require adjustments to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testing and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advising schedules. </a:t>
            </a: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10790" y="1670735"/>
            <a:ext cx="8184662" cy="54679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from the Registrar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342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0790" y="2217533"/>
            <a:ext cx="8447680" cy="3896780"/>
          </a:xfrm>
        </p:spPr>
        <p:txBody>
          <a:bodyPr/>
          <a:lstStyle/>
          <a:p>
            <a:r>
              <a:rPr lang="en-US" dirty="0" smtClean="0">
                <a:solidFill>
                  <a:srgbClr val="003B49"/>
                </a:solidFill>
              </a:rPr>
              <a:t>The committee has </a:t>
            </a:r>
            <a:r>
              <a:rPr lang="en-US" dirty="0">
                <a:solidFill>
                  <a:srgbClr val="003B49"/>
                </a:solidFill>
              </a:rPr>
              <a:t>discussed the viability of offering a fall break. </a:t>
            </a:r>
            <a:r>
              <a:rPr lang="en-US" dirty="0" smtClean="0">
                <a:solidFill>
                  <a:srgbClr val="003B49"/>
                </a:solidFill>
              </a:rPr>
              <a:t>A clear </a:t>
            </a:r>
            <a:r>
              <a:rPr lang="en-US" dirty="0">
                <a:solidFill>
                  <a:srgbClr val="003B49"/>
                </a:solidFill>
              </a:rPr>
              <a:t>consensus </a:t>
            </a:r>
            <a:r>
              <a:rPr lang="en-US" dirty="0" smtClean="0">
                <a:solidFill>
                  <a:srgbClr val="003B49"/>
                </a:solidFill>
              </a:rPr>
              <a:t>was not seen as emerging </a:t>
            </a:r>
            <a:r>
              <a:rPr lang="en-US" dirty="0">
                <a:solidFill>
                  <a:srgbClr val="003B49"/>
                </a:solidFill>
              </a:rPr>
              <a:t>from the committee</a:t>
            </a:r>
            <a:r>
              <a:rPr lang="en-US" dirty="0" smtClean="0">
                <a:solidFill>
                  <a:srgbClr val="003B49"/>
                </a:solidFill>
              </a:rPr>
              <a:t>.</a:t>
            </a:r>
          </a:p>
          <a:p>
            <a:endParaRPr lang="en-US" dirty="0">
              <a:solidFill>
                <a:srgbClr val="003B49"/>
              </a:solidFill>
            </a:endParaRPr>
          </a:p>
          <a:p>
            <a:r>
              <a:rPr lang="en-US" dirty="0">
                <a:solidFill>
                  <a:srgbClr val="003B49"/>
                </a:solidFill>
              </a:rPr>
              <a:t>To </a:t>
            </a:r>
            <a:r>
              <a:rPr lang="en-US" dirty="0" smtClean="0">
                <a:solidFill>
                  <a:srgbClr val="003B49"/>
                </a:solidFill>
              </a:rPr>
              <a:t>capture their thoughts</a:t>
            </a:r>
            <a:r>
              <a:rPr lang="en-US" dirty="0">
                <a:solidFill>
                  <a:srgbClr val="003B49"/>
                </a:solidFill>
              </a:rPr>
              <a:t>, </a:t>
            </a:r>
            <a:r>
              <a:rPr lang="en-US" dirty="0" smtClean="0">
                <a:solidFill>
                  <a:srgbClr val="003B49"/>
                </a:solidFill>
              </a:rPr>
              <a:t>seven </a:t>
            </a:r>
            <a:r>
              <a:rPr lang="en-US" dirty="0">
                <a:solidFill>
                  <a:srgbClr val="003B49"/>
                </a:solidFill>
              </a:rPr>
              <a:t>of the eight committee members</a:t>
            </a:r>
            <a:r>
              <a:rPr lang="en-US" dirty="0" smtClean="0">
                <a:solidFill>
                  <a:srgbClr val="003B49"/>
                </a:solidFill>
              </a:rPr>
              <a:t> </a:t>
            </a:r>
            <a:r>
              <a:rPr lang="en-US" dirty="0">
                <a:solidFill>
                  <a:srgbClr val="003B49"/>
                </a:solidFill>
              </a:rPr>
              <a:t>voted on the five </a:t>
            </a:r>
            <a:r>
              <a:rPr lang="en-US" dirty="0" smtClean="0">
                <a:solidFill>
                  <a:srgbClr val="003B49"/>
                </a:solidFill>
              </a:rPr>
              <a:t>following statements. A member </a:t>
            </a:r>
            <a:r>
              <a:rPr lang="en-US" dirty="0">
                <a:solidFill>
                  <a:srgbClr val="003B49"/>
                </a:solidFill>
              </a:rPr>
              <a:t>could vote in favor of all five, </a:t>
            </a:r>
            <a:r>
              <a:rPr lang="en-US" dirty="0" smtClean="0">
                <a:solidFill>
                  <a:srgbClr val="003B49"/>
                </a:solidFill>
              </a:rPr>
              <a:t>opposed </a:t>
            </a:r>
            <a:r>
              <a:rPr lang="en-US" dirty="0">
                <a:solidFill>
                  <a:srgbClr val="003B49"/>
                </a:solidFill>
              </a:rPr>
              <a:t>to all five, or any combination. </a:t>
            </a:r>
            <a:r>
              <a:rPr lang="en-US" dirty="0" smtClean="0">
                <a:solidFill>
                  <a:srgbClr val="003B49"/>
                </a:solidFill>
              </a:rPr>
              <a:t>participated.</a:t>
            </a:r>
          </a:p>
          <a:p>
            <a:pPr marL="0" indent="0">
              <a:buNone/>
            </a:pPr>
            <a:endParaRPr lang="en-US" dirty="0">
              <a:solidFill>
                <a:srgbClr val="003B49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89113" y="1670735"/>
            <a:ext cx="8812696" cy="54679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from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Freedom and Standards (AF&amp;S)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968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0790" y="2308552"/>
            <a:ext cx="8447680" cy="3896780"/>
          </a:xfrm>
        </p:spPr>
        <p:txBody>
          <a:bodyPr/>
          <a:lstStyle/>
          <a:p>
            <a:pPr marL="457200" indent="-457200">
              <a:spcAft>
                <a:spcPts val="500"/>
              </a:spcAft>
              <a:buFont typeface="+mj-lt"/>
              <a:buAutoNum type="alphaUcPeriod"/>
            </a:pPr>
            <a:r>
              <a:rPr lang="en-US" dirty="0" smtClean="0">
                <a:solidFill>
                  <a:srgbClr val="003B49"/>
                </a:solidFill>
              </a:rPr>
              <a:t>AF&amp;S </a:t>
            </a:r>
            <a:r>
              <a:rPr lang="en-US" dirty="0">
                <a:solidFill>
                  <a:srgbClr val="003B49"/>
                </a:solidFill>
              </a:rPr>
              <a:t>encourages a reduction in the number of academic instruction days in the fall semester, by one or two </a:t>
            </a:r>
            <a:r>
              <a:rPr lang="en-US" dirty="0" smtClean="0">
                <a:solidFill>
                  <a:srgbClr val="003B49"/>
                </a:solidFill>
              </a:rPr>
              <a:t>days. </a:t>
            </a:r>
            <a:r>
              <a:rPr lang="en-US" dirty="0" smtClean="0"/>
              <a:t>Favor</a:t>
            </a:r>
            <a:r>
              <a:rPr lang="en-US" dirty="0"/>
              <a:t>: 3 Oppose: </a:t>
            </a:r>
            <a:r>
              <a:rPr lang="en-US" dirty="0" smtClean="0"/>
              <a:t>4</a:t>
            </a:r>
          </a:p>
          <a:p>
            <a:pPr marL="457200" indent="-457200">
              <a:spcAft>
                <a:spcPts val="500"/>
              </a:spcAft>
              <a:buFont typeface="+mj-lt"/>
              <a:buAutoNum type="alphaUcPeriod"/>
            </a:pPr>
            <a:r>
              <a:rPr lang="en-US" dirty="0" smtClean="0">
                <a:solidFill>
                  <a:srgbClr val="003B49"/>
                </a:solidFill>
              </a:rPr>
              <a:t>AF&amp;S </a:t>
            </a:r>
            <a:r>
              <a:rPr lang="en-US" dirty="0">
                <a:solidFill>
                  <a:srgbClr val="003B49"/>
                </a:solidFill>
              </a:rPr>
              <a:t>opposes the creation of an additional Monday holiday in fall semester, as this creates a significant challenge for departments who use Mondays for classes that meet once a </a:t>
            </a:r>
            <a:r>
              <a:rPr lang="en-US" dirty="0" smtClean="0">
                <a:solidFill>
                  <a:srgbClr val="003B49"/>
                </a:solidFill>
              </a:rPr>
              <a:t>week. </a:t>
            </a:r>
            <a:r>
              <a:rPr lang="en-US" dirty="0" smtClean="0"/>
              <a:t>Favor</a:t>
            </a:r>
            <a:r>
              <a:rPr lang="en-US" dirty="0"/>
              <a:t>: 5 Oppose: </a:t>
            </a:r>
            <a:r>
              <a:rPr lang="en-US" dirty="0" smtClean="0">
                <a:solidFill>
                  <a:srgbClr val="003B49"/>
                </a:solidFill>
              </a:rPr>
              <a:t>2</a:t>
            </a:r>
          </a:p>
          <a:p>
            <a:pPr marL="457200" indent="-457200">
              <a:spcAft>
                <a:spcPts val="500"/>
              </a:spcAft>
              <a:buFont typeface="+mj-lt"/>
              <a:buAutoNum type="alphaUcPeriod"/>
            </a:pPr>
            <a:r>
              <a:rPr lang="en-US" dirty="0" smtClean="0">
                <a:solidFill>
                  <a:srgbClr val="003B49"/>
                </a:solidFill>
              </a:rPr>
              <a:t>AF&amp;S endorses a two-day fall break on a Thursday and Friday near the mid point between the Labor Day and Thanksgiving holiday breaks. </a:t>
            </a:r>
            <a:r>
              <a:rPr lang="en-US" dirty="0" smtClean="0"/>
              <a:t>Favor</a:t>
            </a:r>
            <a:r>
              <a:rPr lang="en-US" dirty="0"/>
              <a:t>: 4 Oppose: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10790" y="1670735"/>
            <a:ext cx="8184662" cy="54679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Statements Voted upon by AF&amp;S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6097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0790" y="2308552"/>
            <a:ext cx="8447680" cy="3896780"/>
          </a:xfrm>
        </p:spPr>
        <p:txBody>
          <a:bodyPr/>
          <a:lstStyle/>
          <a:p>
            <a:pPr marL="457200" indent="-457200">
              <a:spcAft>
                <a:spcPts val="500"/>
              </a:spcAft>
              <a:buFont typeface="+mj-lt"/>
              <a:buAutoNum type="alphaUcPeriod" startAt="4"/>
            </a:pPr>
            <a:r>
              <a:rPr lang="en-US" dirty="0" smtClean="0">
                <a:solidFill>
                  <a:srgbClr val="003B49"/>
                </a:solidFill>
              </a:rPr>
              <a:t>AF&amp;S </a:t>
            </a:r>
            <a:r>
              <a:rPr lang="en-US" dirty="0">
                <a:solidFill>
                  <a:srgbClr val="003B49"/>
                </a:solidFill>
              </a:rPr>
              <a:t>endorses a two-day fall break on the Tuesday of the Career Fair, and the following </a:t>
            </a:r>
            <a:r>
              <a:rPr lang="en-US" dirty="0" smtClean="0">
                <a:solidFill>
                  <a:srgbClr val="003B49"/>
                </a:solidFill>
              </a:rPr>
              <a:t>Wednesday.     </a:t>
            </a:r>
            <a:r>
              <a:rPr lang="en-US" dirty="0" smtClean="0"/>
              <a:t>Favor</a:t>
            </a:r>
            <a:r>
              <a:rPr lang="en-US" dirty="0"/>
              <a:t>: 3 Oppose: </a:t>
            </a:r>
            <a:r>
              <a:rPr lang="en-US" dirty="0" smtClean="0"/>
              <a:t>4</a:t>
            </a:r>
          </a:p>
          <a:p>
            <a:pPr marL="457200" indent="-457200">
              <a:spcAft>
                <a:spcPts val="500"/>
              </a:spcAft>
              <a:buFont typeface="+mj-lt"/>
              <a:buAutoNum type="alphaUcPeriod" startAt="4"/>
            </a:pPr>
            <a:r>
              <a:rPr lang="en-US" dirty="0" smtClean="0">
                <a:solidFill>
                  <a:srgbClr val="003B49"/>
                </a:solidFill>
              </a:rPr>
              <a:t>AF&amp;S </a:t>
            </a:r>
            <a:r>
              <a:rPr lang="en-US" dirty="0">
                <a:solidFill>
                  <a:srgbClr val="003B49"/>
                </a:solidFill>
              </a:rPr>
              <a:t>endorses a one-day fall break on the Tuesday of the Career </a:t>
            </a:r>
            <a:r>
              <a:rPr lang="en-US" dirty="0" smtClean="0">
                <a:solidFill>
                  <a:srgbClr val="003B49"/>
                </a:solidFill>
              </a:rPr>
              <a:t>Fair. </a:t>
            </a:r>
            <a:r>
              <a:rPr lang="en-US" dirty="0" smtClean="0"/>
              <a:t>Favor</a:t>
            </a:r>
            <a:r>
              <a:rPr lang="en-US" dirty="0"/>
              <a:t>: 4 Oppose: 3</a:t>
            </a:r>
          </a:p>
          <a:p>
            <a:pPr lvl="0" fontAlgn="base"/>
            <a:endParaRPr lang="en-US" dirty="0" smtClean="0">
              <a:solidFill>
                <a:srgbClr val="003B49"/>
              </a:solidFill>
            </a:endParaRPr>
          </a:p>
          <a:p>
            <a:pPr fontAlgn="base"/>
            <a:r>
              <a:rPr lang="en-US" dirty="0" smtClean="0"/>
              <a:t>NB: Some </a:t>
            </a:r>
            <a:r>
              <a:rPr lang="en-US" dirty="0"/>
              <a:t>members </a:t>
            </a:r>
            <a:r>
              <a:rPr lang="en-US" dirty="0" smtClean="0"/>
              <a:t>oppose </a:t>
            </a:r>
            <a:r>
              <a:rPr lang="en-US" dirty="0"/>
              <a:t>removing any days of instruction from fall semester, and are using their votes on B through E to indicate which of the undesirable options they find least objectionable.</a:t>
            </a:r>
          </a:p>
          <a:p>
            <a:pPr lvl="0" fontAlgn="base"/>
            <a:endParaRPr lang="en-US" dirty="0" smtClean="0">
              <a:solidFill>
                <a:srgbClr val="003B49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10790" y="1670735"/>
            <a:ext cx="8184662" cy="54679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Statements Voted upon by AF&amp;S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67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45266" y="4198201"/>
            <a:ext cx="8315710" cy="1190023"/>
          </a:xfrm>
        </p:spPr>
        <p:txBody>
          <a:bodyPr/>
          <a:lstStyle/>
          <a:p>
            <a:pPr lvl="0" fontAlgn="base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Student Council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prefers that the break coincide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with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Career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Fair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(Tuesday and Wednesday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).</a:t>
            </a: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98147" y="3504948"/>
            <a:ext cx="8184662" cy="54679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Council: In Favor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510790" y="3764715"/>
            <a:ext cx="8184662" cy="5467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509E2F"/>
                </a:solidFill>
                <a:latin typeface="Orgon Slab Medium"/>
                <a:ea typeface="+mn-ea"/>
                <a:cs typeface="Orgon Slab Medium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398147" y="1768808"/>
            <a:ext cx="8184662" cy="5467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509E2F"/>
                </a:solidFill>
                <a:latin typeface="Orgon Slab Medium"/>
                <a:ea typeface="+mn-ea"/>
                <a:cs typeface="Orgon Slab Medium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RP&amp;A: In Favor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398147" y="2636878"/>
            <a:ext cx="8184662" cy="5467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3000" b="0" i="0" kern="1200" baseline="0">
                <a:solidFill>
                  <a:srgbClr val="509E2F"/>
                </a:solidFill>
                <a:latin typeface="Orgon Slab Medium"/>
                <a:ea typeface="+mn-ea"/>
                <a:cs typeface="Orgon Slab Medium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Graduate Student Council: In Favor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8847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0790" y="2427820"/>
            <a:ext cx="8315710" cy="2673790"/>
          </a:xfrm>
        </p:spPr>
        <p:txBody>
          <a:bodyPr/>
          <a:lstStyle/>
          <a:p>
            <a:pPr marL="0" lvl="0" indent="0" fontAlgn="base">
              <a:buNone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Please seek input from department colleagues about: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Adding a two-day break in the fall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en-US" smtClean="0">
                <a:solidFill>
                  <a:schemeClr val="accent4">
                    <a:lumMod val="10000"/>
                  </a:schemeClr>
                </a:solidFill>
              </a:rPr>
              <a:t>The preferred timing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of this break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– month and days of the week</a:t>
            </a:r>
          </a:p>
          <a:p>
            <a:pPr marL="457200" lvl="0" indent="-457200" fontAlgn="base">
              <a:buFont typeface="+mj-lt"/>
              <a:buAutoNum type="arabicPeriod"/>
            </a:pP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  <a:p>
            <a:pPr marL="0" lvl="0" indent="0" fontAlgn="base">
              <a:buNone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Please make note of concerns, ask for a vote or otherwise determine consensus view and send a brief report to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hlinkClick r:id="rId3"/>
              </a:rPr>
              <a:t>sedighs@mst.edu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by </a:t>
            </a:r>
            <a:r>
              <a:rPr lang="en-US" dirty="0" smtClean="0">
                <a:solidFill>
                  <a:srgbClr val="FF0000"/>
                </a:solidFill>
              </a:rPr>
              <a:t>January 14, 2019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10790" y="1790003"/>
            <a:ext cx="8184662" cy="54679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Item for Senators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445160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7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8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9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3153</TotalTime>
  <Words>679</Words>
  <Application>Microsoft Office PowerPoint</Application>
  <PresentationFormat>On-screen Show (4:3)</PresentationFormat>
  <Paragraphs>59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9</vt:i4>
      </vt:variant>
    </vt:vector>
  </HeadingPairs>
  <TitlesOfParts>
    <vt:vector size="26" baseType="lpstr">
      <vt:lpstr>Arial</vt:lpstr>
      <vt:lpstr>Calibri</vt:lpstr>
      <vt:lpstr>Encode Sans Normal Black</vt:lpstr>
      <vt:lpstr>Lucida Grande</vt:lpstr>
      <vt:lpstr>Orgon Slab</vt:lpstr>
      <vt:lpstr>Orgon Slab ExtraLight</vt:lpstr>
      <vt:lpstr>Orgon Slab Light</vt:lpstr>
      <vt:lpstr>Orgon Slab Medium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Sedighsarvestani, Sahra</cp:lastModifiedBy>
  <cp:revision>126</cp:revision>
  <dcterms:created xsi:type="dcterms:W3CDTF">2014-10-14T00:51:43Z</dcterms:created>
  <dcterms:modified xsi:type="dcterms:W3CDTF">2018-11-14T07:58:41Z</dcterms:modified>
</cp:coreProperties>
</file>